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2" r:id="rId6"/>
    <p:sldId id="268" r:id="rId7"/>
    <p:sldId id="269" r:id="rId8"/>
    <p:sldId id="270" r:id="rId9"/>
    <p:sldId id="271" r:id="rId10"/>
    <p:sldId id="273" r:id="rId11"/>
    <p:sldId id="272" r:id="rId12"/>
    <p:sldId id="263" r:id="rId13"/>
    <p:sldId id="267" r:id="rId14"/>
    <p:sldId id="266" r:id="rId15"/>
    <p:sldId id="275" r:id="rId16"/>
    <p:sldId id="274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9" d="100"/>
          <a:sy n="69" d="100"/>
        </p:scale>
        <p:origin x="564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108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49874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96162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6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0938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930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15209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3787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90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992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4850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970BA-8E96-4E4E-A602-E32A82C9CCCF}" type="datetimeFigureOut">
              <a:rPr lang="en-US" smtClean="0"/>
              <a:t>7/27/2020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0CB13-578E-46E7-98C4-D84F394FAF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8262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oi.org/10.1038/s41421-020-0153-3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rosalind.info/problems/locations/" TargetMode="Externa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coursera.org/specializations/genomic-data-science" TargetMode="External"/><Relationship Id="rId4" Type="http://schemas.openxmlformats.org/officeDocument/2006/relationships/hyperlink" Target="https://courses.edx.org/courses/course-v1:HarvardX+PH525.1x+1T2020/b60b30a885934cd5971b6fc620a41657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doi.org/10.1093/bioinformatics/btz439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academic.oup.com/bioinformatics/issue/36/Supplement_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big.sci.am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roups.google.com/forum/#!forum/armenian-bioinformatics-community" TargetMode="External"/><Relationship Id="rId5" Type="http://schemas.openxmlformats.org/officeDocument/2006/relationships/hyperlink" Target="http://bioinformatics.am/" TargetMode="External"/><Relationship Id="rId4" Type="http://schemas.openxmlformats.org/officeDocument/2006/relationships/hyperlink" Target="http://www.molbiol.sci.am/resun_compmodelling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oi.org/10.1038/s41421-020-0147-1" TargetMode="Externa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doi.org/10.1038/s41421-020-0147-1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www.covid19hg.org/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www.nejm.org/doi/full/10.1056/NEJMoa2020283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831850" y="995820"/>
            <a:ext cx="10515600" cy="3566656"/>
          </a:xfrm>
        </p:spPr>
        <p:txBody>
          <a:bodyPr>
            <a:normAutofit/>
          </a:bodyPr>
          <a:lstStyle/>
          <a:p>
            <a:r>
              <a:rPr lang="hy-AM" sz="5400" dirty="0"/>
              <a:t>կենսաինֆորմատիկա </a:t>
            </a:r>
            <a:r>
              <a:rPr lang="hy-AM" sz="5400" dirty="0" smtClean="0"/>
              <a:t/>
            </a:r>
            <a:br>
              <a:rPr lang="hy-AM" sz="5400" dirty="0" smtClean="0"/>
            </a:br>
            <a:r>
              <a:rPr lang="hy-AM" sz="5400" dirty="0" smtClean="0"/>
              <a:t>(տվյալագետների՞ համար)</a:t>
            </a:r>
            <a:r>
              <a:rPr lang="hy-AM" sz="5400" dirty="0"/>
              <a:t/>
            </a:r>
            <a:br>
              <a:rPr lang="hy-AM" sz="5400" dirty="0"/>
            </a:br>
            <a:endParaRPr lang="en-US" sz="540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y-AM" dirty="0"/>
              <a:t>ողջույն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02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44258" y="194153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COVID-19 variations in Iceland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1606" y="332201"/>
            <a:ext cx="3873086" cy="879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6976" y="1211939"/>
            <a:ext cx="8349851" cy="5400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54969" y="6527284"/>
            <a:ext cx="3477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http://www.nejm.org/doi/10.1056/NEJMoa2006100</a:t>
            </a:r>
          </a:p>
        </p:txBody>
      </p:sp>
    </p:spTree>
    <p:extLst>
      <p:ext uri="{BB962C8B-B14F-4D97-AF65-F5344CB8AC3E}">
        <p14:creationId xmlns:p14="http://schemas.microsoft.com/office/powerpoint/2010/main" val="16095512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0123" y="1082478"/>
            <a:ext cx="4399590" cy="5400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4258" y="194153"/>
            <a:ext cx="3014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COVID-19 variations in Iceland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8458119" y="6298684"/>
            <a:ext cx="3477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/>
              <a:t>http://www.nejm.org/doi/10.1056/NEJMoa2006100</a:t>
            </a:r>
          </a:p>
        </p:txBody>
      </p:sp>
    </p:spTree>
    <p:extLst>
      <p:ext uri="{BB962C8B-B14F-4D97-AF65-F5344CB8AC3E}">
        <p14:creationId xmlns:p14="http://schemas.microsoft.com/office/powerpoint/2010/main" val="479276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Network-based drug repurposing for novel coronavirus 2019-nCoV ...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175" y="355076"/>
            <a:ext cx="6335682" cy="61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42" y="1455521"/>
            <a:ext cx="3122360" cy="501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127000" y="119721"/>
            <a:ext cx="5626100" cy="708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y-AM" sz="3200" dirty="0" smtClean="0"/>
              <a:t>Կենսաինֆորմատիկ</a:t>
            </a:r>
          </a:p>
        </p:txBody>
      </p:sp>
      <p:sp>
        <p:nvSpPr>
          <p:cNvPr id="2" name="Rectangle 1"/>
          <p:cNvSpPr/>
          <p:nvPr/>
        </p:nvSpPr>
        <p:spPr>
          <a:xfrm>
            <a:off x="8928921" y="6475076"/>
            <a:ext cx="25955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u="sng" dirty="0">
                <a:solidFill>
                  <a:srgbClr val="006699"/>
                </a:solidFill>
                <a:latin typeface="-apple-system"/>
                <a:hlinkClick r:id="rId4"/>
              </a:rPr>
              <a:t>https://doi.org/10.1038/s41421-020-0153-3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125457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00004"/>
          </a:xfrm>
        </p:spPr>
        <p:txBody>
          <a:bodyPr/>
          <a:lstStyle/>
          <a:p>
            <a:r>
              <a:rPr lang="hy-AM" dirty="0" smtClean="0"/>
              <a:t>սպասելիքներ</a:t>
            </a:r>
            <a:endParaRPr lang="en-US" dirty="0"/>
          </a:p>
        </p:txBody>
      </p:sp>
      <p:pic>
        <p:nvPicPr>
          <p:cNvPr id="1030" name="Picture 6" descr="Bored | Chimpanzee in the Zoo Leipzig | Sebastian Niedlich | Flick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674" y="1434231"/>
            <a:ext cx="6413326" cy="4258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3940" y="1399814"/>
            <a:ext cx="272061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hy-AM" dirty="0" smtClean="0"/>
              <a:t>Թեմաներ</a:t>
            </a:r>
          </a:p>
          <a:p>
            <a:pPr marL="285750" indent="-285750">
              <a:buFontTx/>
              <a:buChar char="-"/>
            </a:pPr>
            <a:r>
              <a:rPr lang="hy-AM" dirty="0" smtClean="0"/>
              <a:t>Հմտություններ</a:t>
            </a:r>
          </a:p>
          <a:p>
            <a:pPr marL="285750" indent="-285750">
              <a:buFontTx/>
              <a:buChar char="-"/>
            </a:pPr>
            <a:r>
              <a:rPr lang="hy-AM" dirty="0" smtClean="0"/>
              <a:t>Նախնական գիտելիք</a:t>
            </a:r>
          </a:p>
          <a:p>
            <a:pPr marL="285750" indent="-285750">
              <a:buFontTx/>
              <a:buChar char="-"/>
            </a:pPr>
            <a:r>
              <a:rPr lang="hy-AM" dirty="0" smtClean="0"/>
              <a:t>Լեզու </a:t>
            </a:r>
          </a:p>
          <a:p>
            <a:pPr marL="285750" indent="-285750">
              <a:buFontTx/>
              <a:buChar char="-"/>
            </a:pPr>
            <a:r>
              <a:rPr lang="hy-AM" dirty="0" smtClean="0"/>
              <a:t>Ծրագրավորման լեզու</a:t>
            </a:r>
          </a:p>
          <a:p>
            <a:pPr marL="285750" indent="-285750">
              <a:buFontTx/>
              <a:buChar char="-"/>
            </a:pPr>
            <a:r>
              <a:rPr lang="hy-AM" dirty="0" smtClean="0"/>
              <a:t>Տևողություն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68731" y="4572093"/>
            <a:ext cx="39815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3"/>
              </a:rPr>
              <a:t>http://rosalind.info/problems/locations/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42537" y="4202761"/>
            <a:ext cx="4033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Bioinformatics challenges and problems: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68731" y="5122835"/>
            <a:ext cx="3821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/>
              <a:t>Courses for using bioinformatics tools: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68731" y="5508414"/>
            <a:ext cx="3342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hlinkClick r:id="rId4"/>
              </a:rPr>
              <a:t>EdX</a:t>
            </a:r>
            <a:r>
              <a:rPr lang="en-GB" dirty="0" smtClean="0">
                <a:hlinkClick r:id="rId4"/>
              </a:rPr>
              <a:t>: data analysis for life sciences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42537" y="5893993"/>
            <a:ext cx="5373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hlinkClick r:id="rId5"/>
              </a:rPr>
              <a:t>Coursera: genomic data science specialization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0720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7677165" y="6260584"/>
            <a:ext cx="3704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6FB7"/>
                </a:solidFill>
                <a:latin typeface="Source Sans Pro"/>
                <a:hlinkClick r:id="rId2"/>
              </a:rPr>
              <a:t>https://doi.org/10.1093/bioinformatics/btz439</a:t>
            </a:r>
            <a:endParaRPr lang="en-US" sz="1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82" y="798595"/>
            <a:ext cx="10213358" cy="485350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3276" y="105852"/>
            <a:ext cx="986007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2A2A2A"/>
                </a:solidFill>
                <a:latin typeface="Merriweather"/>
              </a:rPr>
              <a:t>the 28th Annual Conference on Intelligent Systems for </a:t>
            </a:r>
            <a:r>
              <a:rPr lang="en-SE" dirty="0" smtClean="0">
                <a:solidFill>
                  <a:srgbClr val="2A2A2A"/>
                </a:solidFill>
                <a:latin typeface="Merriweather"/>
              </a:rPr>
              <a:t> </a:t>
            </a:r>
            <a:r>
              <a:rPr lang="en-GB" dirty="0" smtClean="0">
                <a:solidFill>
                  <a:srgbClr val="2A2A2A"/>
                </a:solidFill>
                <a:latin typeface="Merriweather"/>
              </a:rPr>
              <a:t>Molecular Biology</a:t>
            </a:r>
            <a:r>
              <a:rPr lang="en-SE" dirty="0" smtClean="0">
                <a:solidFill>
                  <a:srgbClr val="2A2A2A"/>
                </a:solidFill>
                <a:latin typeface="Merriweather"/>
              </a:rPr>
              <a:t>, </a:t>
            </a:r>
            <a:r>
              <a:rPr lang="en-US" dirty="0">
                <a:solidFill>
                  <a:srgbClr val="2A2A2A"/>
                </a:solidFill>
                <a:latin typeface="Merriweather"/>
              </a:rPr>
              <a:t>July 13–16, 2020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599150" y="5802454"/>
            <a:ext cx="408348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https://academic.oup.com/bioinformatics/issue/36/Supplement_1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935582" y="5779370"/>
            <a:ext cx="18246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400" dirty="0" smtClean="0"/>
              <a:t>All papers in the issue: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263816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627" y="1161121"/>
            <a:ext cx="6172274" cy="498066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943959" y="240268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y-AM" dirty="0" smtClean="0"/>
              <a:t>Համայնք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4583" y="609600"/>
            <a:ext cx="877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y-AM" dirty="0" smtClean="0"/>
              <a:t>Ներկա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945797" y="609600"/>
            <a:ext cx="10150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y-AM" dirty="0" smtClean="0"/>
              <a:t>Ապագա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24451" y="1208526"/>
            <a:ext cx="4655506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y-AM" dirty="0" smtClean="0"/>
              <a:t>Ֆունկցիոնալ գենոմիկա, համակարգային կենսաբանություն</a:t>
            </a:r>
            <a:endParaRPr lang="en-US" dirty="0"/>
          </a:p>
          <a:p>
            <a:endParaRPr lang="en-S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smtClean="0"/>
              <a:t>Bioinformatics group, IMB NAS RA </a:t>
            </a:r>
            <a:r>
              <a:rPr lang="en-SE" sz="1400" dirty="0" smtClean="0"/>
              <a:t>(</a:t>
            </a:r>
            <a:r>
              <a:rPr lang="en-US" sz="1400" dirty="0">
                <a:hlinkClick r:id="rId3"/>
              </a:rPr>
              <a:t>http://big.sci.am/</a:t>
            </a:r>
            <a:r>
              <a:rPr lang="en-SE" sz="1400" dirty="0" smtClean="0"/>
              <a:t>)</a:t>
            </a:r>
            <a:endParaRPr lang="en-SE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SE" dirty="0" smtClean="0"/>
          </a:p>
          <a:p>
            <a:r>
              <a:rPr lang="hy-AM" dirty="0" smtClean="0"/>
              <a:t>Կառուցվածքային մոդելավորում </a:t>
            </a:r>
          </a:p>
          <a:p>
            <a:endParaRPr lang="hy-AM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Laboratory of computation modelling of biological processes</a:t>
            </a:r>
            <a:r>
              <a:rPr lang="en-SE" dirty="0"/>
              <a:t>, IMB NAS RA </a:t>
            </a:r>
            <a:r>
              <a:rPr lang="en-SE" sz="1400" dirty="0"/>
              <a:t>(</a:t>
            </a:r>
            <a:r>
              <a:rPr lang="en-US" sz="1400" dirty="0">
                <a:hlinkClick r:id="rId4"/>
              </a:rPr>
              <a:t>http://www.molbiol.sci.am/resun_compmodelling</a:t>
            </a:r>
            <a:r>
              <a:rPr lang="en-SE" sz="1400" dirty="0"/>
              <a:t>)</a:t>
            </a:r>
            <a:endParaRPr lang="en-SE" dirty="0"/>
          </a:p>
          <a:p>
            <a:endParaRPr lang="hy-AM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smtClean="0"/>
              <a:t>Bioinformatics group, ISEC NAS RA </a:t>
            </a:r>
            <a:r>
              <a:rPr lang="en-SE" sz="1400" dirty="0" smtClean="0"/>
              <a:t>(</a:t>
            </a:r>
            <a:r>
              <a:rPr lang="en-US" sz="1400" dirty="0">
                <a:hlinkClick r:id="rId5"/>
              </a:rPr>
              <a:t>http://bioinformatics.am/</a:t>
            </a:r>
            <a:r>
              <a:rPr lang="en-SE" sz="1400" dirty="0" smtClean="0"/>
              <a:t>)</a:t>
            </a:r>
            <a:endParaRPr lang="en-SE" dirty="0" smtClean="0"/>
          </a:p>
          <a:p>
            <a:endParaRPr lang="en-SE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smtClean="0"/>
              <a:t>FAST</a:t>
            </a:r>
            <a:r>
              <a:rPr lang="en-GB" dirty="0" smtClean="0"/>
              <a:t>, ASCENT</a:t>
            </a:r>
            <a:endParaRPr lang="hy-AM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/>
              <a:t>Russian-Armenian University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842391" y="6464950"/>
            <a:ext cx="529851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hlinkClick r:id="rId6"/>
              </a:rPr>
              <a:t>https://groups.google.com/forum/#!forum/armenian-bioinformatics-community</a:t>
            </a:r>
            <a:endParaRPr 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2827800" y="6141784"/>
            <a:ext cx="40145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SE" dirty="0" smtClean="0"/>
              <a:t>Armenian bioinformatics community Google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19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8355904" cy="530486"/>
          </a:xfrm>
        </p:spPr>
        <p:txBody>
          <a:bodyPr>
            <a:normAutofit/>
          </a:bodyPr>
          <a:lstStyle/>
          <a:p>
            <a:pPr algn="just"/>
            <a:r>
              <a:rPr lang="en-GB" sz="3200" dirty="0" smtClean="0"/>
              <a:t>Next topics</a:t>
            </a:r>
            <a:endParaRPr lang="en-US" sz="3200" dirty="0"/>
          </a:p>
        </p:txBody>
      </p:sp>
      <p:sp>
        <p:nvSpPr>
          <p:cNvPr id="3" name="TextBox 2"/>
          <p:cNvSpPr txBox="1"/>
          <p:nvPr/>
        </p:nvSpPr>
        <p:spPr>
          <a:xfrm>
            <a:off x="1139868" y="1421704"/>
            <a:ext cx="71648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SE" dirty="0" smtClean="0"/>
              <a:t>The central dogma of molecular biology (what are genes and proteins?)</a:t>
            </a:r>
          </a:p>
          <a:p>
            <a:pPr marL="285750" indent="-285750">
              <a:buFontTx/>
              <a:buChar char="-"/>
            </a:pPr>
            <a:r>
              <a:rPr lang="en-SE" dirty="0" smtClean="0"/>
              <a:t>Reading the genetic information (sequencing technologies)</a:t>
            </a:r>
          </a:p>
          <a:p>
            <a:pPr marL="285750" indent="-285750">
              <a:buFontTx/>
              <a:buChar char="-"/>
            </a:pPr>
            <a:r>
              <a:rPr lang="en-SE" dirty="0" smtClean="0"/>
              <a:t>Alignment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9624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750" y="1616480"/>
            <a:ext cx="3057947" cy="30579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y-AM" dirty="0" smtClean="0"/>
              <a:t>Ի՞նչ է կենսաինֆորմատիկան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38200" y="1616480"/>
            <a:ext cx="504245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y-AM" i="1" dirty="0" smtClean="0"/>
              <a:t>Կենսաբանական հետազոտություններում գեներացվող բարդ ու բազմաչափ տվյալների համակարգչային վերլուծությունն է՝ կենսաբանական գիտելիքի ստեղծման նպատակով։</a:t>
            </a:r>
            <a:endParaRPr lang="en-US" i="1" dirty="0"/>
          </a:p>
        </p:txBody>
      </p:sp>
      <p:sp>
        <p:nvSpPr>
          <p:cNvPr id="4" name="TextBox 3"/>
          <p:cNvSpPr txBox="1"/>
          <p:nvPr/>
        </p:nvSpPr>
        <p:spPr>
          <a:xfrm>
            <a:off x="2767271" y="4552831"/>
            <a:ext cx="13612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բազմաչափ</a:t>
            </a:r>
          </a:p>
          <a:p>
            <a:r>
              <a:rPr lang="hy-AM" dirty="0" smtClean="0"/>
              <a:t>տվյալներ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369602" y="4552831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y-AM" dirty="0" smtClean="0"/>
              <a:t>կենսաբանական </a:t>
            </a:r>
          </a:p>
          <a:p>
            <a:r>
              <a:rPr lang="hy-AM" dirty="0" smtClean="0"/>
              <a:t>գիտելիք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4109141" y="4875997"/>
            <a:ext cx="22604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9" name="Picture 2" descr="What is the Intel Comet Lake release date? 10th Gen CPUs rumoured ...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9261" y="4248438"/>
            <a:ext cx="885704" cy="498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ransparent Brain Clip Art - Cartoon Brain Clipart Transparent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9059" y="4225348"/>
            <a:ext cx="541307" cy="489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ltrafast and memory-efficient alignment of short DNA sequences to ...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6668" y="5005350"/>
            <a:ext cx="1698297" cy="793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4009442" y="3809260"/>
            <a:ext cx="148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dirty="0" smtClean="0">
                <a:solidFill>
                  <a:schemeClr val="bg1">
                    <a:lumMod val="50000"/>
                  </a:schemeClr>
                </a:solidFill>
              </a:rPr>
              <a:t>գործիքներ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355325" y="5869044"/>
            <a:ext cx="1481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y-AM" dirty="0" smtClean="0">
                <a:solidFill>
                  <a:schemeClr val="bg1">
                    <a:lumMod val="50000"/>
                  </a:schemeClr>
                </a:solidFill>
              </a:rPr>
              <a:t>մեթոդներ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4169" y="4552831"/>
            <a:ext cx="19495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hy-AM" dirty="0" smtClean="0"/>
              <a:t>կենսաբանական </a:t>
            </a:r>
          </a:p>
          <a:p>
            <a:pPr algn="ctr"/>
            <a:r>
              <a:rPr lang="hy-AM" dirty="0" smtClean="0"/>
              <a:t>խնդիր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3" idx="3"/>
            <a:endCxn id="4" idx="1"/>
          </p:cNvCxnSpPr>
          <p:nvPr/>
        </p:nvCxnSpPr>
        <p:spPr>
          <a:xfrm>
            <a:off x="2243742" y="4875997"/>
            <a:ext cx="5235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050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6" grpId="0"/>
      <p:bldP spid="11" grpId="0"/>
      <p:bldP spid="15" grpId="0"/>
      <p:bldP spid="1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8" y="1578632"/>
            <a:ext cx="3122360" cy="501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1176" y="913037"/>
            <a:ext cx="1058863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0021" y="648221"/>
            <a:ext cx="1609888" cy="124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895" y="2889041"/>
            <a:ext cx="4686300" cy="294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6" t="14170" r="4945" b="10537"/>
          <a:stretch/>
        </p:blipFill>
        <p:spPr bwMode="auto">
          <a:xfrm>
            <a:off x="4140230" y="2984740"/>
            <a:ext cx="4487722" cy="25650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7000" y="119721"/>
            <a:ext cx="6051550" cy="708025"/>
          </a:xfrm>
        </p:spPr>
        <p:txBody>
          <a:bodyPr>
            <a:normAutofit/>
          </a:bodyPr>
          <a:lstStyle/>
          <a:p>
            <a:r>
              <a:rPr lang="en-GB" dirty="0" smtClean="0"/>
              <a:t>(</a:t>
            </a:r>
            <a:r>
              <a:rPr lang="hy-AM" dirty="0" smtClean="0"/>
              <a:t>սկսնակ</a:t>
            </a:r>
            <a:r>
              <a:rPr lang="en-GB" dirty="0" smtClean="0"/>
              <a:t>)</a:t>
            </a:r>
            <a:r>
              <a:rPr lang="hy-AM" dirty="0" smtClean="0"/>
              <a:t> կենսաբան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33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0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8" y="1578632"/>
            <a:ext cx="3122360" cy="501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2317" y="441984"/>
            <a:ext cx="1058863" cy="1890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9002" y="146873"/>
            <a:ext cx="1609888" cy="12404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 descr="Human clipart png 1 » Clipart Station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955242" y="1816100"/>
            <a:ext cx="6320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Human clipart png 1 » Clipart Station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52615" y="1824900"/>
            <a:ext cx="6320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Human clipart png 1 » Clipart Station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84677" y="1824900"/>
            <a:ext cx="6320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6" descr="Human clipart png 1 » Clipart Station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990542" y="1807300"/>
            <a:ext cx="6320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6" descr="Human clipart png 1 » Clipart Station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587915" y="1816100"/>
            <a:ext cx="6320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Human clipart png 1 » Clipart Station"/>
          <p:cNvPicPr>
            <a:picLocks noChangeAspect="1" noChangeArrowheads="1"/>
          </p:cNvPicPr>
          <p:nvPr/>
        </p:nvPicPr>
        <p:blipFill rotWithShape="1">
          <a:blip r:embed="rId5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9219977" y="1816100"/>
            <a:ext cx="632062" cy="14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029520" y="3449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25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625876" y="3449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20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291356" y="3449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22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099002" y="3449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18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695358" y="3449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19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9360838" y="3449291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dirty="0" smtClean="0"/>
              <a:t>21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9098" y="4106009"/>
            <a:ext cx="2645668" cy="165576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4766" y="4088409"/>
            <a:ext cx="2878360" cy="2083692"/>
          </a:xfrm>
          <a:prstGeom prst="rect">
            <a:avLst/>
          </a:prstGeom>
        </p:spPr>
      </p:pic>
      <p:sp>
        <p:nvSpPr>
          <p:cNvPr id="23" name="Title 1"/>
          <p:cNvSpPr txBox="1">
            <a:spLocks/>
          </p:cNvSpPr>
          <p:nvPr/>
        </p:nvSpPr>
        <p:spPr>
          <a:xfrm>
            <a:off x="126999" y="119721"/>
            <a:ext cx="2935317" cy="708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y-AM" dirty="0" smtClean="0"/>
              <a:t>կենսաբան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835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5" grpId="0"/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127000" y="119721"/>
            <a:ext cx="6273800" cy="708025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y-AM" dirty="0" smtClean="0"/>
              <a:t>Կենսաինֆորմատիկ</a:t>
            </a:r>
            <a:r>
              <a:rPr lang="en-GB" dirty="0" smtClean="0"/>
              <a:t>(</a:t>
            </a:r>
            <a:r>
              <a:rPr lang="hy-AM" dirty="0" smtClean="0"/>
              <a:t>ո՞ս</a:t>
            </a:r>
            <a:r>
              <a:rPr lang="en-GB" dirty="0" smtClean="0"/>
              <a:t>)</a:t>
            </a:r>
            <a:endParaRPr lang="en-US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08" y="1578632"/>
            <a:ext cx="3122360" cy="50195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4" name="Picture 2" descr="fig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2025" y="1578632"/>
            <a:ext cx="4562475" cy="4535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722" y="827746"/>
            <a:ext cx="2481761" cy="374213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449621" y="6351966"/>
            <a:ext cx="26833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-apple-system"/>
                <a:hlinkClick r:id="rId5"/>
              </a:rPr>
              <a:t>https://doi.org/10.1038/s41421-020-0147-1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604112" y="4639728"/>
            <a:ext cx="24352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00" dirty="0">
                <a:solidFill>
                  <a:srgbClr val="666666"/>
                </a:solidFill>
                <a:latin typeface="ff-scala-sans-pro"/>
              </a:rPr>
              <a:t>https://doi.org/10.1056/NEJMsr2005760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378353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8304" y="636018"/>
            <a:ext cx="7716114" cy="540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1627" y="187890"/>
            <a:ext cx="343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i="1" dirty="0" smtClean="0"/>
              <a:t>ACE2 </a:t>
            </a:r>
            <a:r>
              <a:rPr lang="hy-AM" dirty="0" smtClean="0"/>
              <a:t>գենն ու </a:t>
            </a:r>
            <a:r>
              <a:rPr lang="en-GB" dirty="0" smtClean="0"/>
              <a:t>ACE2 </a:t>
            </a:r>
            <a:r>
              <a:rPr lang="hy-AM" dirty="0" smtClean="0"/>
              <a:t>սպիտակուցը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922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1627" y="187890"/>
            <a:ext cx="2859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i="1" dirty="0" smtClean="0"/>
              <a:t>ACE2 </a:t>
            </a:r>
            <a:r>
              <a:rPr lang="en-SE" dirty="0" smtClean="0"/>
              <a:t>գենի </a:t>
            </a:r>
            <a:r>
              <a:rPr lang="hy-AM" dirty="0" smtClean="0"/>
              <a:t>մուտացիաները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367" y="1504152"/>
            <a:ext cx="2481761" cy="374213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112" y="949082"/>
            <a:ext cx="7716114" cy="54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916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9449621" y="6351966"/>
            <a:ext cx="268334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dirty="0">
                <a:solidFill>
                  <a:schemeClr val="bg1">
                    <a:lumMod val="50000"/>
                  </a:schemeClr>
                </a:solidFill>
                <a:latin typeface="-apple-system"/>
                <a:hlinkClick r:id="rId2"/>
              </a:rPr>
              <a:t>https://doi.org/10.1038/s41421-020-0147-1</a:t>
            </a:r>
            <a:endParaRPr lang="en-US" sz="10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81" y="614244"/>
            <a:ext cx="10632517" cy="573772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1627" y="187890"/>
            <a:ext cx="6491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i="1" dirty="0" smtClean="0"/>
              <a:t>ACE2 </a:t>
            </a:r>
            <a:r>
              <a:rPr lang="hy-AM" dirty="0" smtClean="0"/>
              <a:t>մուտացիաների բաշխումը տարբեր պոպուլյացիաներում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7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75572" y="6328682"/>
            <a:ext cx="6188398" cy="356730"/>
          </a:xfrm>
        </p:spPr>
        <p:txBody>
          <a:bodyPr>
            <a:noAutofit/>
          </a:bodyPr>
          <a:lstStyle/>
          <a:p>
            <a:pPr algn="r"/>
            <a:r>
              <a:rPr lang="en-SE" sz="2000" dirty="0" smtClean="0">
                <a:latin typeface="+mn-lt"/>
              </a:rPr>
              <a:t>The COVID-19 host genetics initiative</a:t>
            </a:r>
            <a:endParaRPr lang="en-US" sz="2000" dirty="0">
              <a:latin typeface="+mn-lt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413867" y="6291474"/>
            <a:ext cx="28715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https://www.covid19hg.org/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94" y="1516954"/>
            <a:ext cx="10800000" cy="350467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70116" y="324054"/>
            <a:ext cx="94265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+mj-lt"/>
              </a:rPr>
              <a:t>Genomewide</a:t>
            </a:r>
            <a:r>
              <a:rPr lang="en-GB" sz="2400" dirty="0">
                <a:latin typeface="+mj-lt"/>
              </a:rPr>
              <a:t> Association Study of Severe Covid-19 with Respiratory </a:t>
            </a:r>
            <a:r>
              <a:rPr lang="en-GB" sz="2400" dirty="0" smtClean="0">
                <a:latin typeface="+mj-lt"/>
              </a:rPr>
              <a:t>Failure</a:t>
            </a:r>
            <a:endParaRPr lang="en-GB" sz="2400" dirty="0">
              <a:latin typeface="+mj-lt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483094" y="5021630"/>
            <a:ext cx="43957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https://www.nejm.org/doi/full/10.1056/NEJMoa2020283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26415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2788</TotalTime>
  <Words>258</Words>
  <Application>Microsoft Office PowerPoint</Application>
  <PresentationFormat>Widescreen</PresentationFormat>
  <Paragraphs>74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-apple-system</vt:lpstr>
      <vt:lpstr>Arial</vt:lpstr>
      <vt:lpstr>Calibri</vt:lpstr>
      <vt:lpstr>Calibri Light</vt:lpstr>
      <vt:lpstr>ff-scala-sans-pro</vt:lpstr>
      <vt:lpstr>Merriweather</vt:lpstr>
      <vt:lpstr>Source Sans Pro</vt:lpstr>
      <vt:lpstr>Office Theme</vt:lpstr>
      <vt:lpstr>կենսաինֆորմատիկա  (տվյալագետների՞ համար) </vt:lpstr>
      <vt:lpstr>Ի՞նչ է կենսաինֆորմատիկան</vt:lpstr>
      <vt:lpstr>(սկսնակ) կենսաբան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COVID-19 host genetics initiative</vt:lpstr>
      <vt:lpstr>PowerPoint Presentation</vt:lpstr>
      <vt:lpstr>PowerPoint Presentation</vt:lpstr>
      <vt:lpstr>PowerPoint Presentation</vt:lpstr>
      <vt:lpstr>սպասելիքներ</vt:lpstr>
      <vt:lpstr>PowerPoint Presentation</vt:lpstr>
      <vt:lpstr>PowerPoint Presentation</vt:lpstr>
      <vt:lpstr>Next topics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lilit.nersisyan</dc:creator>
  <cp:lastModifiedBy>lilit.nersisyan</cp:lastModifiedBy>
  <cp:revision>45</cp:revision>
  <dcterms:created xsi:type="dcterms:W3CDTF">2020-05-11T10:07:19Z</dcterms:created>
  <dcterms:modified xsi:type="dcterms:W3CDTF">2020-07-27T15:36:32Z</dcterms:modified>
</cp:coreProperties>
</file>